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5143500" cx="9144000"/>
  <p:notesSz cx="6858000" cy="9144000"/>
  <p:embeddedFontLst>
    <p:embeddedFont>
      <p:font typeface="Space Mono"/>
      <p:regular r:id="rId52"/>
      <p:bold r:id="rId53"/>
      <p:italic r:id="rId54"/>
      <p:boldItalic r:id="rId55"/>
    </p:embeddedFont>
    <p:embeddedFont>
      <p:font typeface="Poppins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1152">
          <p15:clr>
            <a:srgbClr val="9AA0A6"/>
          </p15:clr>
        </p15:guide>
        <p15:guide id="5" pos="1728">
          <p15:clr>
            <a:srgbClr val="9AA0A6"/>
          </p15:clr>
        </p15:guide>
        <p15:guide id="6" pos="2304">
          <p15:clr>
            <a:srgbClr val="9AA0A6"/>
          </p15:clr>
        </p15:guide>
        <p15:guide id="7" pos="3456">
          <p15:clr>
            <a:srgbClr val="9AA0A6"/>
          </p15:clr>
        </p15:guide>
        <p15:guide id="8" pos="4032">
          <p15:clr>
            <a:srgbClr val="9AA0A6"/>
          </p15:clr>
        </p15:guide>
        <p15:guide id="9" pos="4608">
          <p15:clr>
            <a:srgbClr val="9AA0A6"/>
          </p15:clr>
        </p15:guide>
        <p15:guide id="10" pos="5184">
          <p15:clr>
            <a:srgbClr val="9AA0A6"/>
          </p15:clr>
        </p15:guide>
        <p15:guide id="11" orient="horz" pos="468">
          <p15:clr>
            <a:srgbClr val="9AA0A6"/>
          </p15:clr>
        </p15:guide>
        <p15:guide id="12" orient="horz" pos="1044">
          <p15:clr>
            <a:srgbClr val="9AA0A6"/>
          </p15:clr>
        </p15:guide>
        <p15:guide id="13" orient="horz" pos="2772">
          <p15:clr>
            <a:srgbClr val="9AA0A6"/>
          </p15:clr>
        </p15:guide>
        <p15:guide id="14" orient="horz" pos="2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6DB9FD-0CC9-47C4-A94A-33E5B1D33C35}">
  <a:tblStyle styleId="{D06DB9FD-0CC9-47C4-A94A-33E5B1D33C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/>
        <p:guide pos="1152"/>
        <p:guide pos="1728"/>
        <p:guide pos="2304"/>
        <p:guide pos="3456"/>
        <p:guide pos="4032"/>
        <p:guide pos="4608"/>
        <p:guide pos="5184"/>
        <p:guide pos="468" orient="horz"/>
        <p:guide pos="1044" orient="horz"/>
        <p:guide pos="2772" orient="horz"/>
        <p:guide pos="21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3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SpaceMono-bold.fntdata"/><Relationship Id="rId52" Type="http://schemas.openxmlformats.org/officeDocument/2006/relationships/font" Target="fonts/SpaceMono-regular.fntdata"/><Relationship Id="rId11" Type="http://schemas.openxmlformats.org/officeDocument/2006/relationships/slide" Target="slides/slide4.xml"/><Relationship Id="rId55" Type="http://schemas.openxmlformats.org/officeDocument/2006/relationships/font" Target="fonts/SpaceMono-boldItalic.fntdata"/><Relationship Id="rId10" Type="http://schemas.openxmlformats.org/officeDocument/2006/relationships/slide" Target="slides/slide3.xml"/><Relationship Id="rId54" Type="http://schemas.openxmlformats.org/officeDocument/2006/relationships/font" Target="fonts/SpaceMono-italic.fntdata"/><Relationship Id="rId13" Type="http://schemas.openxmlformats.org/officeDocument/2006/relationships/slide" Target="slides/slide6.xml"/><Relationship Id="rId57" Type="http://schemas.openxmlformats.org/officeDocument/2006/relationships/font" Target="fonts/Poppins-bold.fntdata"/><Relationship Id="rId12" Type="http://schemas.openxmlformats.org/officeDocument/2006/relationships/slide" Target="slides/slide5.xml"/><Relationship Id="rId56" Type="http://schemas.openxmlformats.org/officeDocument/2006/relationships/font" Target="fonts/Poppins-regular.fntdata"/><Relationship Id="rId15" Type="http://schemas.openxmlformats.org/officeDocument/2006/relationships/slide" Target="slides/slide8.xml"/><Relationship Id="rId59" Type="http://schemas.openxmlformats.org/officeDocument/2006/relationships/font" Target="fonts/Poppins-boldItalic.fntdata"/><Relationship Id="rId14" Type="http://schemas.openxmlformats.org/officeDocument/2006/relationships/slide" Target="slides/slide7.xml"/><Relationship Id="rId58" Type="http://schemas.openxmlformats.org/officeDocument/2006/relationships/font" Target="fonts/Poppi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ath.slack.com/archives/C04P7KP2U0H" TargetMode="External"/><Relationship Id="rId3" Type="http://schemas.openxmlformats.org/officeDocument/2006/relationships/hyperlink" Target="https://forms.gle/UT8pwS4STLdL3yBw8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ath.slack.com/archives/C04P7KP2U0H" TargetMode="External"/><Relationship Id="rId3" Type="http://schemas.openxmlformats.org/officeDocument/2006/relationships/hyperlink" Target="https://forms.gle/UT8pwS4STLdL3yBw8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urses.codepath.com/courses/cyb101/pages/groupings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ath.slack.com/archives/C04P7KP2U0H" TargetMode="External"/><Relationship Id="rId3" Type="http://schemas.openxmlformats.org/officeDocument/2006/relationships/hyperlink" Target="https://forms.gle/UT8pwS4STLdL3yBw8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urveymonkey.com/r/connclass-spring2023-earlysurvey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ath.slack.com/archives/C04P7KP2U0H" TargetMode="External"/><Relationship Id="rId3" Type="http://schemas.openxmlformats.org/officeDocument/2006/relationships/hyperlink" Target="https://forms.gle/UT8pwS4STLdL3yBw8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ee031c7e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ee031c7e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a92e5658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aa92e5658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aa92e5658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aa92e5658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aa92e5658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aa92e5658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aa92e5658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aa92e5658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to #cyb101-s1-help-spring23 in slack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https://codepath.slack.com/archives/C04P7KP2U0H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Fill out this survey for help with your Kali install!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3"/>
              </a:rPr>
              <a:t>https://forms.gle/UT8pwS4STLdL3yBw8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aa92e5658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aa92e5658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Firewalls: creating a predefined set of rules that separates a trusted network from an untrusted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balancers: preventing overloading of a server, preserving availability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aa92e565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aa92e565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aa92e5658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aa92e5658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a92e5658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a92e5658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to #cyb101-s1-help-spring23 in slack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https://codepath.slack.com/archives/C04P7KP2U0H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Fill out this survey for help with your Kali install!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3"/>
              </a:rPr>
              <a:t>https://forms.gle/UT8pwS4STLdL3yBw8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aa92e5658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aa92e565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aa92e5658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aa92e5658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426169f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6426169f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Find your pod number here!</a:t>
            </a:r>
            <a:br>
              <a:rPr lang="en">
                <a:solidFill>
                  <a:schemeClr val="dk1"/>
                </a:solidFill>
              </a:rPr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https://courses.codepath.com/courses/cyb101/pages/groupings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Fill out this survey for help with your Kali install!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https://forms.gle/UT8pwS4STLdL3yBw8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aa92e5658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aa92e5658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aa92e5658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aa92e5658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aa92e5658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aa92e5658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aa92e5658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aa92e5658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aa92e5658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aa92e5658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aa92e5658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aa92e5658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to #cyb101-s1-help-spring23 in slack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https://codepath.slack.com/archives/C04P7KP2U0H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Fill out this survey for help with your Kali install!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3"/>
              </a:rPr>
              <a:t>https://forms.gle/UT8pwS4STLdL3yBw8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aa92e5658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aa92e5658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aa92e5658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aa92e5658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aa92e5658f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aa92e5658f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aa92e5658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aa92e5658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3a8be397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3a8be397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aa92e5658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aa92e5658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aa92e5658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aa92e565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aa92e5658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aa92e5658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aa92e5658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aa92e5658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aa92e5658f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aa92e5658f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✅If you don’t have Kali Installed goto the breakout room called </a:t>
            </a:r>
            <a:r>
              <a:rPr i="1" lang="en" sz="1150">
                <a:solidFill>
                  <a:schemeClr val="dk1"/>
                </a:solidFill>
              </a:rPr>
              <a:t>"With NO Kali Installed"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aa92e5658f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aa92e5658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aa92e5658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aa92e5658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aa92e5658f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aa92e5658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✅If you don’t have Kali Installed goto the breakout room called </a:t>
            </a:r>
            <a:r>
              <a:rPr i="1" lang="en" sz="1150">
                <a:solidFill>
                  <a:schemeClr val="dk1"/>
                </a:solidFill>
              </a:rPr>
              <a:t>"With NO Kali Installed"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61e908ee9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61e908ee9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aa92e565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aa92e565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60230664e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60230664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Here’s a link to the slides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https://docs.google.com/presentation/d/1v0AAThoAyLWduroRZDiyaNAiDz3JmTy3YvBUEjENFnc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aa92e5658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aa92e5658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3e73574b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63e73574b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952bc80e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952bc80e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aa92e5658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aa92e5658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61e908ee9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61e908ee9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/>
            </a:br>
            <a:r>
              <a:rPr i="1" lang="en"/>
              <a:t>Add your feedback here!</a:t>
            </a:r>
            <a:br>
              <a:rPr i="1" lang="en"/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https://www.surveymonkey.com/r/connclass-spring2023-earlysurvey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a92e5658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aa92e565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will have a variety of answers. Some may be general like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connects to the internet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gets information from a server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uses wifi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Jot down any technical concepts they come up with that connect to the lesson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routing, firewalls, MAC addresses, IP addresses, ARP packets, DNS &amp; DHCP,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this is a common interview question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ee031c7e2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ee031c7e2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TF Support Person Instructions</a:t>
            </a:r>
            <a:r>
              <a:rPr lang="en">
                <a:solidFill>
                  <a:schemeClr val="dk1"/>
                </a:solidFill>
              </a:rPr>
              <a:t>: Add these directions listed in italics into the Chat.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Add your questions to #cyb101-s1-help-spring23 in slack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2"/>
              </a:rPr>
              <a:t>https://codepath.slack.com/archives/C04P7KP2U0H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Fill out this survey for help with your Kali install!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 u="sng">
                <a:solidFill>
                  <a:schemeClr val="hlink"/>
                </a:solidFill>
                <a:hlinkClick r:id="rId3"/>
              </a:rPr>
              <a:t>https://forms.gle/UT8pwS4STLdL3yBw8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aa92e5658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aa92e5658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a92e5658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a92e5658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a92e5658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aa92e5658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5.png"/><Relationship Id="rId4" Type="http://schemas.openxmlformats.org/officeDocument/2006/relationships/image" Target="../media/image39.png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70" name="Google Shape;70;p17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71" name="Google Shape;71;p17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7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" name="Google Shape;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7" name="Google Shape;77;p18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0" name="Google Shape;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3" name="Google Shape;83;p18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6" name="Google Shape;86;p1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8" name="Google Shape;88;p19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95" name="Google Shape;95;p20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96" name="Google Shape;96;p20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20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6" name="Google Shape;116;p22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117" name="Google Shape;117;p22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22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119" name="Google Shape;119;p22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2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2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" name="Google Shape;122;p22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9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7" name="Google Shape;187;p29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9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4" name="Google Shape;1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3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231" name="Google Shape;23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56.png"/><Relationship Id="rId6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4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surveymonkey.com/r/connclass-spring2023-earlysurve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ithub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50"/>
              <a:t>Networks</a:t>
            </a:r>
            <a:endParaRPr sz="4250"/>
          </a:p>
        </p:txBody>
      </p:sp>
      <p:sp>
        <p:nvSpPr>
          <p:cNvPr id="247" name="Google Shape;247;p38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CYB101</a:t>
            </a:r>
            <a:endParaRPr/>
          </a:p>
        </p:txBody>
      </p:sp>
      <p:sp>
        <p:nvSpPr>
          <p:cNvPr id="248" name="Google Shape;248;p38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</a:t>
            </a:r>
            <a:endParaRPr/>
          </a:p>
        </p:txBody>
      </p:sp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Network security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Monitors and controls incoming &amp; outgoing network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Establishes a barrier between trusted &amp; untrusted network</a:t>
            </a:r>
            <a:endParaRPr/>
          </a:p>
        </p:txBody>
      </p:sp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13" y="2344775"/>
            <a:ext cx="4865574" cy="26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Balancers</a:t>
            </a:r>
            <a:endParaRPr/>
          </a:p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Distributes</a:t>
            </a:r>
            <a:r>
              <a:rPr lang="en"/>
              <a:t> network traffic across multiple servers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single server receives is overloaded with demand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application responsiveness &amp; availability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(CIA Triad)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prevent DDoS attacks</a:t>
            </a:r>
            <a:endParaRPr/>
          </a:p>
        </p:txBody>
      </p:sp>
      <p:sp>
        <p:nvSpPr>
          <p:cNvPr id="338" name="Google Shape;338;p4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without Load Balancing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 rotWithShape="1">
          <a:blip r:embed="rId3">
            <a:alphaModFix/>
          </a:blip>
          <a:srcRect b="3759" l="0" r="0" t="13786"/>
          <a:stretch/>
        </p:blipFill>
        <p:spPr>
          <a:xfrm>
            <a:off x="1480875" y="1206075"/>
            <a:ext cx="6182252" cy="36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with Load Balancing</a:t>
            </a:r>
            <a:endParaRPr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 rotWithShape="1">
          <a:blip r:embed="rId3">
            <a:alphaModFix/>
          </a:blip>
          <a:srcRect b="4812" l="0" r="0" t="15372"/>
          <a:stretch/>
        </p:blipFill>
        <p:spPr>
          <a:xfrm>
            <a:off x="1384325" y="1282275"/>
            <a:ext cx="6375352" cy="368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can </a:t>
            </a:r>
            <a:r>
              <a:rPr b="1" lang="en"/>
              <a:t>firewalls </a:t>
            </a:r>
            <a:r>
              <a:rPr lang="en"/>
              <a:t>contribute to network </a:t>
            </a:r>
            <a:r>
              <a:rPr b="1" lang="en"/>
              <a:t>security?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can </a:t>
            </a:r>
            <a:r>
              <a:rPr b="1" lang="en"/>
              <a:t>load balancers</a:t>
            </a:r>
            <a:r>
              <a:rPr lang="en"/>
              <a:t> contribute to network </a:t>
            </a:r>
            <a:r>
              <a:rPr b="1" lang="en"/>
              <a:t>security?</a:t>
            </a:r>
            <a:endParaRPr b="1"/>
          </a:p>
        </p:txBody>
      </p:sp>
      <p:sp>
        <p:nvSpPr>
          <p:cNvPr id="358" name="Google Shape;358;p5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884825" y="2317200"/>
            <a:ext cx="24597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</a:t>
            </a:r>
            <a:endParaRPr/>
          </a:p>
        </p:txBody>
      </p:sp>
      <p:sp>
        <p:nvSpPr>
          <p:cNvPr id="365" name="Google Shape;365;p5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</a:t>
            </a:r>
            <a:r>
              <a:rPr lang="en"/>
              <a:t>minutes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371" name="Google Shape;371;p5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5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your network configuration using: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b="1" lang="en">
                <a:highlight>
                  <a:srgbClr val="FFF6BF"/>
                </a:highlight>
                <a:latin typeface="Roboto Mono"/>
                <a:ea typeface="Roboto Mono"/>
                <a:cs typeface="Roboto Mono"/>
                <a:sym typeface="Roboto Mono"/>
              </a:rPr>
              <a:t>ipconfig</a:t>
            </a:r>
            <a:r>
              <a:rPr lang="en"/>
              <a:t> command on 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>
                <a:highlight>
                  <a:srgbClr val="FFF6BF"/>
                </a:highlight>
                <a:latin typeface="Roboto Mono"/>
                <a:ea typeface="Roboto Mono"/>
                <a:cs typeface="Roboto Mono"/>
                <a:sym typeface="Roboto Mono"/>
              </a:rPr>
              <a:t>ifconfig</a:t>
            </a:r>
            <a:r>
              <a:rPr lang="en"/>
              <a:t> on Mac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can you </a:t>
            </a:r>
            <a:r>
              <a:rPr b="1" lang="en"/>
              <a:t>figure out</a:t>
            </a:r>
            <a:r>
              <a:rPr lang="en"/>
              <a:t> about your </a:t>
            </a:r>
            <a:r>
              <a:rPr b="1" lang="en"/>
              <a:t>network </a:t>
            </a:r>
            <a:r>
              <a:rPr lang="en"/>
              <a:t>from this </a:t>
            </a:r>
            <a:r>
              <a:rPr b="1" lang="en"/>
              <a:t>information?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Protocol:</a:t>
            </a:r>
            <a:r>
              <a:rPr lang="en"/>
              <a:t> a set of implementation-agnostic rules for completing a task.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All computers in a “broadcast domain” receive all transmissions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MAC address indicates which computer data is intended for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MAC address is attached to data before broadcasting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 ipconfig (Windows) or ifconfig (Mac) to find yours </a:t>
            </a:r>
            <a:endParaRPr/>
          </a:p>
        </p:txBody>
      </p:sp>
      <p:sp>
        <p:nvSpPr>
          <p:cNvPr id="384" name="Google Shape;384;p5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Access Control (MAC) Addresses</a:t>
            </a:r>
            <a:endParaRPr/>
          </a:p>
        </p:txBody>
      </p:sp>
      <p:pic>
        <p:nvPicPr>
          <p:cNvPr id="385" name="Google Shape;3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63" y="3356725"/>
            <a:ext cx="6910275" cy="10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5"/>
          <p:cNvSpPr/>
          <p:nvPr/>
        </p:nvSpPr>
        <p:spPr>
          <a:xfrm>
            <a:off x="4605000" y="4153533"/>
            <a:ext cx="1795800" cy="303000"/>
          </a:xfrm>
          <a:prstGeom prst="roundRect">
            <a:avLst>
              <a:gd fmla="val 16667" name="adj"/>
            </a:avLst>
          </a:prstGeom>
          <a:solidFill>
            <a:srgbClr val="4F5DFF">
              <a:alpha val="2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5"/>
          <p:cNvSpPr/>
          <p:nvPr/>
        </p:nvSpPr>
        <p:spPr>
          <a:xfrm>
            <a:off x="5316900" y="4349050"/>
            <a:ext cx="339000" cy="446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F5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Resolution Protocol (ARP)</a:t>
            </a:r>
            <a:endParaRPr/>
          </a:p>
        </p:txBody>
      </p:sp>
      <p:sp>
        <p:nvSpPr>
          <p:cNvPr id="393" name="Google Shape;393;p5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Protocol used for discovering MAC addresses from IP addresses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Sender asks for MAC address associated with IP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Computer with corresponding IP responds with MAC address</a:t>
            </a:r>
            <a:endParaRPr/>
          </a:p>
        </p:txBody>
      </p:sp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850" y="2350325"/>
            <a:ext cx="4898301" cy="27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6"/>
          <p:cNvSpPr txBox="1"/>
          <p:nvPr/>
        </p:nvSpPr>
        <p:spPr>
          <a:xfrm>
            <a:off x="3316650" y="2516725"/>
            <a:ext cx="2510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F5DFF"/>
                </a:solidFill>
                <a:latin typeface="Poppins"/>
                <a:ea typeface="Poppins"/>
                <a:cs typeface="Poppins"/>
                <a:sym typeface="Poppins"/>
              </a:rPr>
              <a:t>Who is 172.23.4.1 ?</a:t>
            </a:r>
            <a:endParaRPr b="1">
              <a:solidFill>
                <a:srgbClr val="4F5D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56"/>
          <p:cNvSpPr txBox="1"/>
          <p:nvPr/>
        </p:nvSpPr>
        <p:spPr>
          <a:xfrm>
            <a:off x="2820000" y="4428300"/>
            <a:ext cx="3504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F5DFF"/>
                </a:solidFill>
                <a:latin typeface="Poppins"/>
                <a:ea typeface="Poppins"/>
                <a:cs typeface="Poppins"/>
                <a:sym typeface="Poppins"/>
              </a:rPr>
              <a:t>I am! My MAC address is 111.222.333</a:t>
            </a:r>
            <a:endParaRPr b="1">
              <a:solidFill>
                <a:srgbClr val="4F5D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39"/>
          <p:cNvCxnSpPr>
            <a:endCxn id="255" idx="1"/>
          </p:cNvCxnSpPr>
          <p:nvPr/>
        </p:nvCxnSpPr>
        <p:spPr>
          <a:xfrm flipH="1" rot="-5400000">
            <a:off x="1183550" y="3775663"/>
            <a:ext cx="563400" cy="318600"/>
          </a:xfrm>
          <a:prstGeom prst="bentConnector2">
            <a:avLst/>
          </a:prstGeom>
          <a:noFill/>
          <a:ln cap="flat" cmpd="sng" w="19050">
            <a:solidFill>
              <a:srgbClr val="1B1C5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39"/>
          <p:cNvSpPr/>
          <p:nvPr/>
        </p:nvSpPr>
        <p:spPr>
          <a:xfrm>
            <a:off x="1093063" y="3407709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 txBox="1"/>
          <p:nvPr/>
        </p:nvSpPr>
        <p:spPr>
          <a:xfrm>
            <a:off x="1080175" y="3411096"/>
            <a:ext cx="6945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 startAt="3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Answer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question below in the chat: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8" name="Google Shape;258;p39"/>
          <p:cNvCxnSpPr>
            <a:endCxn id="259" idx="1"/>
          </p:cNvCxnSpPr>
          <p:nvPr/>
        </p:nvCxnSpPr>
        <p:spPr>
          <a:xfrm flipH="1" rot="-5400000">
            <a:off x="1247450" y="2514250"/>
            <a:ext cx="428100" cy="326100"/>
          </a:xfrm>
          <a:prstGeom prst="bentConnector2">
            <a:avLst/>
          </a:prstGeom>
          <a:noFill/>
          <a:ln cap="flat" cmpd="sng" w="19050">
            <a:solidFill>
              <a:srgbClr val="1B1C5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9"/>
          <p:cNvSpPr/>
          <p:nvPr/>
        </p:nvSpPr>
        <p:spPr>
          <a:xfrm>
            <a:off x="1100100" y="2212607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1080163" y="2183813"/>
            <a:ext cx="6945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 startAt="2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Rename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yourself with your pod number and full name: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1100111" y="1469611"/>
            <a:ext cx="414900" cy="411900"/>
          </a:xfrm>
          <a:prstGeom prst="ellipse">
            <a:avLst/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1080163" y="1322013"/>
            <a:ext cx="6945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Turn on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 camera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1624550" y="2677300"/>
            <a:ext cx="6393600" cy="428100"/>
          </a:xfrm>
          <a:prstGeom prst="roundRect">
            <a:avLst>
              <a:gd fmla="val 1701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6 - Montero Hill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39"/>
          <p:cNvSpPr/>
          <p:nvPr/>
        </p:nvSpPr>
        <p:spPr>
          <a:xfrm>
            <a:off x="1624550" y="3819613"/>
            <a:ext cx="6393600" cy="794100"/>
          </a:xfrm>
          <a:prstGeom prst="roundRect">
            <a:avLst>
              <a:gd fmla="val 8330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What's one thing you wish you knew before starting your cybersecurity journey?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9"/>
          <p:cNvSpPr/>
          <p:nvPr/>
        </p:nvSpPr>
        <p:spPr>
          <a:xfrm>
            <a:off x="458100" y="529788"/>
            <a:ext cx="8227800" cy="753900"/>
          </a:xfrm>
          <a:prstGeom prst="roundRect">
            <a:avLst>
              <a:gd fmla="val 14982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Welcome to Unit 4: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Name System (DNS)</a:t>
            </a:r>
            <a:endParaRPr/>
          </a:p>
        </p:txBody>
      </p:sp>
      <p:sp>
        <p:nvSpPr>
          <p:cNvPr id="403" name="Google Shape;403;p5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Translates domain names (e.g.</a:t>
            </a:r>
            <a:r>
              <a:rPr lang="en" u="sng">
                <a:solidFill>
                  <a:schemeClr val="hlink"/>
                </a:solidFill>
                <a:hlinkClick r:id="rId3"/>
              </a:rPr>
              <a:t> docs.google.com</a:t>
            </a:r>
            <a:r>
              <a:rPr lang="en"/>
              <a:t>) to IP addresses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Let’s look at the steps of DNS resolution …</a:t>
            </a:r>
            <a:endParaRPr/>
          </a:p>
        </p:txBody>
      </p:sp>
      <p:sp>
        <p:nvSpPr>
          <p:cNvPr id="404" name="Google Shape;404;p5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Resolution</a:t>
            </a:r>
            <a:endParaRPr/>
          </a:p>
        </p:txBody>
      </p:sp>
      <p:sp>
        <p:nvSpPr>
          <p:cNvPr id="410" name="Google Shape;410;p5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175" y="860228"/>
            <a:ext cx="7155524" cy="38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Resolution</a:t>
            </a:r>
            <a:endParaRPr/>
          </a:p>
        </p:txBody>
      </p:sp>
      <p:sp>
        <p:nvSpPr>
          <p:cNvPr id="417" name="Google Shape;417;p5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473" y="1552125"/>
            <a:ext cx="632349" cy="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9"/>
          <p:cNvSpPr txBox="1"/>
          <p:nvPr/>
        </p:nvSpPr>
        <p:spPr>
          <a:xfrm>
            <a:off x="1999900" y="15521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Browser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requests to visit github.com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0" name="Google Shape;4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815" y="1552130"/>
            <a:ext cx="632349" cy="632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9"/>
          <p:cNvSpPr txBox="1"/>
          <p:nvPr/>
        </p:nvSpPr>
        <p:spPr>
          <a:xfrm>
            <a:off x="5731875" y="15521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Company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local DNS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checked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22" name="Google Shape;422;p59"/>
          <p:cNvCxnSpPr>
            <a:stCxn id="419" idx="3"/>
          </p:cNvCxnSpPr>
          <p:nvPr/>
        </p:nvCxnSpPr>
        <p:spPr>
          <a:xfrm flipH="1" rot="10800000">
            <a:off x="4455700" y="1862300"/>
            <a:ext cx="3456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475" y="2959025"/>
            <a:ext cx="632349" cy="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Resolution</a:t>
            </a:r>
            <a:endParaRPr/>
          </a:p>
        </p:txBody>
      </p:sp>
      <p:sp>
        <p:nvSpPr>
          <p:cNvPr id="429" name="Google Shape;429;p6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473" y="1552125"/>
            <a:ext cx="632349" cy="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0"/>
          <p:cNvSpPr txBox="1"/>
          <p:nvPr/>
        </p:nvSpPr>
        <p:spPr>
          <a:xfrm>
            <a:off x="1999900" y="15521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Browser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requests to visit github.com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2" name="Google Shape;43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815" y="1552130"/>
            <a:ext cx="632349" cy="63234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0"/>
          <p:cNvSpPr txBox="1"/>
          <p:nvPr/>
        </p:nvSpPr>
        <p:spPr>
          <a:xfrm>
            <a:off x="5731875" y="15521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Company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local DNS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checked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60"/>
          <p:cNvSpPr txBox="1"/>
          <p:nvPr/>
        </p:nvSpPr>
        <p:spPr>
          <a:xfrm>
            <a:off x="1999900" y="2958975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If IP is not found,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ISP DNS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checked next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5" name="Google Shape;435;p60"/>
          <p:cNvCxnSpPr>
            <a:stCxn id="433" idx="2"/>
            <a:endCxn id="427" idx="1"/>
          </p:cNvCxnSpPr>
          <p:nvPr/>
        </p:nvCxnSpPr>
        <p:spPr>
          <a:xfrm rot="5400000">
            <a:off x="3531675" y="-152800"/>
            <a:ext cx="1090800" cy="5765400"/>
          </a:xfrm>
          <a:prstGeom prst="bentConnector4">
            <a:avLst>
              <a:gd fmla="val 27690" name="adj1"/>
              <a:gd fmla="val 104129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60"/>
          <p:cNvCxnSpPr/>
          <p:nvPr/>
        </p:nvCxnSpPr>
        <p:spPr>
          <a:xfrm flipH="1" rot="10800000">
            <a:off x="4455700" y="1862300"/>
            <a:ext cx="3456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475" y="2959025"/>
            <a:ext cx="632349" cy="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Resolution</a:t>
            </a:r>
            <a:endParaRPr/>
          </a:p>
        </p:txBody>
      </p:sp>
      <p:sp>
        <p:nvSpPr>
          <p:cNvPr id="443" name="Google Shape;443;p6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473" y="1552125"/>
            <a:ext cx="632349" cy="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1"/>
          <p:cNvSpPr txBox="1"/>
          <p:nvPr/>
        </p:nvSpPr>
        <p:spPr>
          <a:xfrm>
            <a:off x="1999900" y="15521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Browser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requests to visit github.com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6" name="Google Shape;44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815" y="1552130"/>
            <a:ext cx="632349" cy="63234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1"/>
          <p:cNvSpPr txBox="1"/>
          <p:nvPr/>
        </p:nvSpPr>
        <p:spPr>
          <a:xfrm>
            <a:off x="5731875" y="15521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Company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local DNS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checked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61"/>
          <p:cNvSpPr txBox="1"/>
          <p:nvPr/>
        </p:nvSpPr>
        <p:spPr>
          <a:xfrm>
            <a:off x="1999900" y="2958975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If IP is not found,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ISP DNS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checked next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9" name="Google Shape;449;p61"/>
          <p:cNvCxnSpPr>
            <a:stCxn id="448" idx="3"/>
            <a:endCxn id="450" idx="1"/>
          </p:cNvCxnSpPr>
          <p:nvPr/>
        </p:nvCxnSpPr>
        <p:spPr>
          <a:xfrm>
            <a:off x="4455700" y="3275175"/>
            <a:ext cx="461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61"/>
          <p:cNvCxnSpPr/>
          <p:nvPr/>
        </p:nvCxnSpPr>
        <p:spPr>
          <a:xfrm flipH="1" rot="10800000">
            <a:off x="4455700" y="1862300"/>
            <a:ext cx="3456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2" name="Google Shape;45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6825" y="2959025"/>
            <a:ext cx="632349" cy="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1"/>
          <p:cNvSpPr txBox="1"/>
          <p:nvPr/>
        </p:nvSpPr>
        <p:spPr>
          <a:xfrm>
            <a:off x="5731875" y="29590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If IP is not found,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root DNS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checked next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4" name="Google Shape;454;p61"/>
          <p:cNvCxnSpPr/>
          <p:nvPr/>
        </p:nvCxnSpPr>
        <p:spPr>
          <a:xfrm rot="5400000">
            <a:off x="3531675" y="-152800"/>
            <a:ext cx="1090800" cy="5765400"/>
          </a:xfrm>
          <a:prstGeom prst="bentConnector4">
            <a:avLst>
              <a:gd fmla="val 27690" name="adj1"/>
              <a:gd fmla="val 104129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825" y="2959025"/>
            <a:ext cx="632349" cy="6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475" y="2959025"/>
            <a:ext cx="632349" cy="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Resolution</a:t>
            </a:r>
            <a:endParaRPr/>
          </a:p>
        </p:txBody>
      </p:sp>
      <p:sp>
        <p:nvSpPr>
          <p:cNvPr id="462" name="Google Shape;462;p6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473" y="1552125"/>
            <a:ext cx="632349" cy="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2"/>
          <p:cNvSpPr txBox="1"/>
          <p:nvPr/>
        </p:nvSpPr>
        <p:spPr>
          <a:xfrm>
            <a:off x="1999900" y="15521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Browser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requests to visit github.com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6815" y="1552130"/>
            <a:ext cx="632349" cy="63234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2"/>
          <p:cNvSpPr txBox="1"/>
          <p:nvPr/>
        </p:nvSpPr>
        <p:spPr>
          <a:xfrm>
            <a:off x="5731875" y="15521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Company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local DNS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checked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62"/>
          <p:cNvSpPr txBox="1"/>
          <p:nvPr/>
        </p:nvSpPr>
        <p:spPr>
          <a:xfrm>
            <a:off x="1999900" y="2958975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If IP is not found,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ISP DNS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checked next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8" name="Google Shape;468;p62"/>
          <p:cNvSpPr txBox="1"/>
          <p:nvPr/>
        </p:nvSpPr>
        <p:spPr>
          <a:xfrm>
            <a:off x="5731875" y="2959000"/>
            <a:ext cx="2455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If IP is not found,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root DNS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checked next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9" name="Google Shape;469;p62"/>
          <p:cNvCxnSpPr>
            <a:stCxn id="466" idx="2"/>
            <a:endCxn id="460" idx="1"/>
          </p:cNvCxnSpPr>
          <p:nvPr/>
        </p:nvCxnSpPr>
        <p:spPr>
          <a:xfrm rot="5400000">
            <a:off x="3531675" y="-152800"/>
            <a:ext cx="1090800" cy="5765400"/>
          </a:xfrm>
          <a:prstGeom prst="bentConnector4">
            <a:avLst>
              <a:gd fmla="val 27690" name="adj1"/>
              <a:gd fmla="val 104129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2"/>
          <p:cNvCxnSpPr>
            <a:stCxn id="467" idx="3"/>
            <a:endCxn id="459" idx="1"/>
          </p:cNvCxnSpPr>
          <p:nvPr/>
        </p:nvCxnSpPr>
        <p:spPr>
          <a:xfrm>
            <a:off x="4455700" y="3275175"/>
            <a:ext cx="461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2"/>
          <p:cNvCxnSpPr>
            <a:stCxn id="468" idx="3"/>
            <a:endCxn id="464" idx="0"/>
          </p:cNvCxnSpPr>
          <p:nvPr/>
        </p:nvCxnSpPr>
        <p:spPr>
          <a:xfrm rot="10800000">
            <a:off x="3227775" y="1552000"/>
            <a:ext cx="4959900" cy="1723200"/>
          </a:xfrm>
          <a:prstGeom prst="bentConnector4">
            <a:avLst>
              <a:gd fmla="val -4801" name="adj1"/>
              <a:gd fmla="val 113813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2"/>
          <p:cNvSpPr txBox="1"/>
          <p:nvPr/>
        </p:nvSpPr>
        <p:spPr>
          <a:xfrm>
            <a:off x="3834338" y="866000"/>
            <a:ext cx="39849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github.com data is returned to browser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3" name="Google Shape;473;p62"/>
          <p:cNvCxnSpPr/>
          <p:nvPr/>
        </p:nvCxnSpPr>
        <p:spPr>
          <a:xfrm flipH="1" rot="10800000">
            <a:off x="4455700" y="1862300"/>
            <a:ext cx="3456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6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Host Configuration Protocol (DHCP)</a:t>
            </a:r>
            <a:endParaRPr/>
          </a:p>
        </p:txBody>
      </p:sp>
      <p:sp>
        <p:nvSpPr>
          <p:cNvPr id="480" name="Google Shape;480;p6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Server that automatically assigns IP addresses and other network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Device requests IP from DHCP server to access network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DHCP server m</a:t>
            </a:r>
            <a:r>
              <a:rPr lang="en"/>
              <a:t>onitors use of addresses and can revoke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Reduces network administration &amp; minimizes address conflicts and other errors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</a:t>
            </a:r>
            <a:endParaRPr/>
          </a:p>
        </p:txBody>
      </p:sp>
      <p:sp>
        <p:nvSpPr>
          <p:cNvPr id="486" name="Google Shape;486;p6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Process of selecting a path for traffic within and between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Algorithms are used to optimize routing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Distance vector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Link-state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Optimized Link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Path-vector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Network acts autonomously to avoid failure and blockages</a:t>
            </a:r>
            <a:endParaRPr/>
          </a:p>
        </p:txBody>
      </p:sp>
      <p:sp>
        <p:nvSpPr>
          <p:cNvPr id="487" name="Google Shape;487;p6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Example</a:t>
            </a:r>
            <a:endParaRPr/>
          </a:p>
        </p:txBody>
      </p:sp>
      <p:sp>
        <p:nvSpPr>
          <p:cNvPr id="493" name="Google Shape;493;p6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13" y="1102688"/>
            <a:ext cx="7944163" cy="343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6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Gateway Protocol (BGP)</a:t>
            </a:r>
            <a:endParaRPr/>
          </a:p>
        </p:txBody>
      </p:sp>
      <p:sp>
        <p:nvSpPr>
          <p:cNvPr id="501" name="Google Shape;501;p6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 routing protocol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Not all networks belong to the same organization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BGP </a:t>
            </a:r>
            <a:r>
              <a:rPr lang="en"/>
              <a:t>accounts</a:t>
            </a:r>
            <a:r>
              <a:rPr lang="en"/>
              <a:t> for business considerations, e.g. charges for carrying traffic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0"/>
          <p:cNvSpPr txBox="1"/>
          <p:nvPr/>
        </p:nvSpPr>
        <p:spPr>
          <a:xfrm>
            <a:off x="500025" y="643450"/>
            <a:ext cx="7585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As a community, we will</a:t>
            </a: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...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00" y="1435825"/>
            <a:ext cx="487725" cy="4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1395600" y="14089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Be present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, physically and mentally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1395724" y="20463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Actively build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an inclusive community and space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1395724" y="26837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Practice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curiosity and adopt a learning mindset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1395724" y="33211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Ask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for help when we need it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1395724" y="3958550"/>
            <a:ext cx="6642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Keep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our cameras on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00" y="2038075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400" y="2693050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400" y="3339238"/>
            <a:ext cx="487725" cy="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400" y="3950275"/>
            <a:ext cx="487725" cy="4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 txBox="1"/>
          <p:nvPr>
            <p:ph type="title"/>
          </p:nvPr>
        </p:nvSpPr>
        <p:spPr>
          <a:xfrm>
            <a:off x="452400" y="3288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BGP Hijacking</a:t>
            </a:r>
            <a:endParaRPr/>
          </a:p>
        </p:txBody>
      </p:sp>
      <p:sp>
        <p:nvSpPr>
          <p:cNvPr id="507" name="Google Shape;507;p67"/>
          <p:cNvSpPr txBox="1"/>
          <p:nvPr>
            <p:ph idx="1" type="body"/>
          </p:nvPr>
        </p:nvSpPr>
        <p:spPr>
          <a:xfrm>
            <a:off x="452400" y="9804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BGP route-sharing relies on trust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Networks implicitly trust routes shared with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Hijacking: attackers maliciously reroute internet traffic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Falsely announce ownership of groups of IP addresses</a:t>
            </a:r>
            <a:endParaRPr/>
          </a:p>
        </p:txBody>
      </p:sp>
      <p:sp>
        <p:nvSpPr>
          <p:cNvPr id="508" name="Google Shape;508;p6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150" y="2571750"/>
            <a:ext cx="6465701" cy="245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/>
          <p:nvPr>
            <p:ph type="title"/>
          </p:nvPr>
        </p:nvSpPr>
        <p:spPr>
          <a:xfrm>
            <a:off x="884825" y="2317200"/>
            <a:ext cx="59559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Vulnerabilities</a:t>
            </a:r>
            <a:endParaRPr/>
          </a:p>
        </p:txBody>
      </p:sp>
      <p:sp>
        <p:nvSpPr>
          <p:cNvPr id="515" name="Google Shape;515;p68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9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intrusion: unauthorized access of a computer or address within an assigned domain.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Intrusion Detection</a:t>
            </a:r>
            <a:endParaRPr/>
          </a:p>
        </p:txBody>
      </p:sp>
      <p:sp>
        <p:nvSpPr>
          <p:cNvPr id="526" name="Google Shape;526;p7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Monitoring a network for malicious activity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Wide range, including antivirus software and tiered </a:t>
            </a:r>
            <a:r>
              <a:rPr lang="en"/>
              <a:t>monitoring</a:t>
            </a:r>
            <a:r>
              <a:rPr lang="en"/>
              <a:t>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Signature detection: </a:t>
            </a:r>
            <a:r>
              <a:rPr lang="en"/>
              <a:t>detects possible threats by looking for specific patterns, such as byte sequences in network traffic, or known malicious instruction sequences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Anomaly-based detection:</a:t>
            </a:r>
            <a:r>
              <a:rPr lang="en"/>
              <a:t> detects and adapts to unknown attacks, especially useful due to increase in malware</a:t>
            </a:r>
            <a:endParaRPr/>
          </a:p>
        </p:txBody>
      </p:sp>
      <p:sp>
        <p:nvSpPr>
          <p:cNvPr id="527" name="Google Shape;527;p7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 Strategies</a:t>
            </a:r>
            <a:endParaRPr/>
          </a:p>
        </p:txBody>
      </p:sp>
      <p:sp>
        <p:nvSpPr>
          <p:cNvPr id="533" name="Google Shape;533;p71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Network intrusion prevention system: </a:t>
            </a:r>
            <a:r>
              <a:rPr lang="en"/>
              <a:t>monitors all network traffic and proactively scans for threats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Host intrusion prevention system: </a:t>
            </a:r>
            <a:r>
              <a:rPr lang="en"/>
              <a:t>installed on an endpoint, looks at inbound &amp; outbound traffic from that device only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Last line of defense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Network behavior analysis: </a:t>
            </a:r>
            <a:r>
              <a:rPr lang="en"/>
              <a:t>detects unusual traffic flows, spots zero-day vulnerabilities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Wireless intrusion prevention system: </a:t>
            </a:r>
            <a:r>
              <a:rPr lang="en"/>
              <a:t>scans WiFi network for unauthorized access</a:t>
            </a:r>
            <a:endParaRPr/>
          </a:p>
        </p:txBody>
      </p:sp>
      <p:sp>
        <p:nvSpPr>
          <p:cNvPr id="534" name="Google Shape;534;p7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Network Traffic</a:t>
            </a:r>
            <a:endParaRPr/>
          </a:p>
        </p:txBody>
      </p:sp>
      <p:sp>
        <p:nvSpPr>
          <p:cNvPr id="540" name="Google Shape;540;p72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Continuous collection of real-time and historical network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Detecting malware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Detecting vulnerable protocols and ciphers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Eliminating blind spots in the network</a:t>
            </a:r>
            <a:endParaRPr/>
          </a:p>
        </p:txBody>
      </p:sp>
      <p:sp>
        <p:nvSpPr>
          <p:cNvPr id="541" name="Google Shape;541;p7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Denial of Service (DDoS)</a:t>
            </a:r>
            <a:endParaRPr/>
          </a:p>
        </p:txBody>
      </p:sp>
      <p:sp>
        <p:nvSpPr>
          <p:cNvPr id="547" name="Google Shape;547;p7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Flooding a service with an overwhelming amount of traffic in an attempt to take the service offline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Identifying a DDoS attack: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High volume of traffic from one IP </a:t>
            </a:r>
            <a:r>
              <a:rPr lang="en"/>
              <a:t>address</a:t>
            </a:r>
            <a:r>
              <a:rPr lang="en"/>
              <a:t> or IP range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Flood of traffic from users with a similar profile e.g. device type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Unexplained surge in requests to a single endpoint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Spikes of traffic at odd hours</a:t>
            </a:r>
            <a:endParaRPr/>
          </a:p>
        </p:txBody>
      </p:sp>
      <p:sp>
        <p:nvSpPr>
          <p:cNvPr id="548" name="Google Shape;548;p7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DDoS Attacks</a:t>
            </a:r>
            <a:endParaRPr/>
          </a:p>
        </p:txBody>
      </p:sp>
      <p:sp>
        <p:nvSpPr>
          <p:cNvPr id="554" name="Google Shape;554;p7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Key idea: differentiate between attack traffic &amp; normal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Blackhole routing: </a:t>
            </a:r>
            <a:r>
              <a:rPr lang="en"/>
              <a:t>funnel traffic into a null route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Makes network inaccessible for 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Rate limiting: </a:t>
            </a:r>
            <a:r>
              <a:rPr lang="en"/>
              <a:t>limit the number of requests a server accepts in a given timespan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Struggles to handle a multi-vector DDoS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Traffic scrubbing:</a:t>
            </a:r>
            <a:r>
              <a:rPr lang="en"/>
              <a:t> traffic is redirected to a datacenter and cleaned before </a:t>
            </a:r>
            <a:r>
              <a:rPr lang="en"/>
              <a:t>forwarding</a:t>
            </a:r>
            <a:r>
              <a:rPr lang="en"/>
              <a:t> to original destination</a:t>
            </a:r>
            <a:endParaRPr/>
          </a:p>
        </p:txBody>
      </p:sp>
      <p:sp>
        <p:nvSpPr>
          <p:cNvPr id="555" name="Google Shape;555;p7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/>
              <a:t>Break Time!</a:t>
            </a:r>
            <a:endParaRPr b="1"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Take 5 mins to step away from the computer. Feel free to turn off your camera and return promptly after 5 mins.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6"/>
          <p:cNvSpPr txBox="1"/>
          <p:nvPr>
            <p:ph type="title"/>
          </p:nvPr>
        </p:nvSpPr>
        <p:spPr>
          <a:xfrm>
            <a:off x="884825" y="2317200"/>
            <a:ext cx="64305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Lab: </a:t>
            </a:r>
            <a:r>
              <a:rPr lang="en"/>
              <a:t>DNS Tricks with Kali</a:t>
            </a:r>
            <a:endParaRPr/>
          </a:p>
        </p:txBody>
      </p:sp>
      <p:sp>
        <p:nvSpPr>
          <p:cNvPr id="566" name="Google Shape;566;p76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6" name="Google Shape;286;p41"/>
          <p:cNvGraphicFramePr/>
          <p:nvPr/>
        </p:nvGraphicFramePr>
        <p:xfrm>
          <a:off x="451525" y="14103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{D06DB9FD-0CC9-47C4-A94A-33E5B1D33C35}</a:tableStyleId>
              </a:tblPr>
              <a:tblGrid>
                <a:gridCol w="411100"/>
                <a:gridCol w="4569375"/>
                <a:gridCol w="1883200"/>
              </a:tblGrid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Intro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0:00 - 0:05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Network Devices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0:05 - 0:15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Protocols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0:15 - 0:35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4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Network Vulnerabilities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0:35 - 0:50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Lab: DNS Tricks with Kali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0:50 - 1:55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6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Wrap Up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1:55 - 2:00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Lab: </a:t>
            </a:r>
            <a:r>
              <a:rPr lang="en"/>
              <a:t>DNS Tricks with Kali</a:t>
            </a:r>
            <a:endParaRPr/>
          </a:p>
        </p:txBody>
      </p:sp>
      <p:sp>
        <p:nvSpPr>
          <p:cNvPr id="572" name="Google Shape;572;p7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Modify HOSTS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 networking commands to see DNS resolution change</a:t>
            </a:r>
            <a:endParaRPr/>
          </a:p>
        </p:txBody>
      </p:sp>
      <p:sp>
        <p:nvSpPr>
          <p:cNvPr id="573" name="Google Shape;573;p7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25" y="2025633"/>
            <a:ext cx="5486400" cy="259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minutes</a:t>
            </a:r>
            <a:endParaRPr/>
          </a:p>
        </p:txBody>
      </p:sp>
      <p:sp>
        <p:nvSpPr>
          <p:cNvPr id="580" name="Google Shape;580;p7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78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Navigate </a:t>
            </a:r>
            <a:r>
              <a:rPr lang="en"/>
              <a:t>to the </a:t>
            </a:r>
            <a:r>
              <a:rPr b="1" lang="en"/>
              <a:t>Lab </a:t>
            </a:r>
            <a:r>
              <a:rPr lang="en"/>
              <a:t>tab in the course portal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Complete </a:t>
            </a:r>
            <a:r>
              <a:rPr lang="en"/>
              <a:t>the Lab!</a:t>
            </a:r>
            <a:endParaRPr/>
          </a:p>
        </p:txBody>
      </p:sp>
      <p:sp>
        <p:nvSpPr>
          <p:cNvPr id="582" name="Google Shape;582;p78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@[handle]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884825" y="2317200"/>
            <a:ext cx="19497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588" name="Google Shape;588;p79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Preview: Attacking a Webserver VM</a:t>
            </a:r>
            <a:endParaRPr/>
          </a:p>
        </p:txBody>
      </p:sp>
      <p:sp>
        <p:nvSpPr>
          <p:cNvPr id="594" name="Google Shape;594;p8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 Metasploit to create a payload &amp; exploit a known </a:t>
            </a:r>
            <a:r>
              <a:rPr lang="en"/>
              <a:t>vulnerability</a:t>
            </a:r>
            <a:r>
              <a:rPr lang="en"/>
              <a:t> on a target</a:t>
            </a:r>
            <a:endParaRPr/>
          </a:p>
        </p:txBody>
      </p:sp>
      <p:sp>
        <p:nvSpPr>
          <p:cNvPr id="595" name="Google Shape;595;p8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913" y="2173500"/>
            <a:ext cx="5522175" cy="2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leave...</a:t>
            </a:r>
            <a:endParaRPr/>
          </a:p>
        </p:txBody>
      </p:sp>
      <p:sp>
        <p:nvSpPr>
          <p:cNvPr id="602" name="Google Shape;602;p8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81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Complete the </a:t>
            </a:r>
            <a:r>
              <a:rPr b="1" lang="en"/>
              <a:t>Session Survey</a:t>
            </a:r>
            <a:r>
              <a:rPr lang="en"/>
              <a:t> (5 minutes)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Complete </a:t>
            </a:r>
            <a:r>
              <a:rPr lang="en" u="sng">
                <a:solidFill>
                  <a:schemeClr val="hlink"/>
                </a:solidFill>
                <a:hlinkClick r:id="rId3"/>
              </a:rPr>
              <a:t>Early Course Survey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Reminder: complete the </a:t>
            </a:r>
            <a:r>
              <a:rPr b="1" lang="en"/>
              <a:t>Project </a:t>
            </a:r>
            <a:r>
              <a:rPr lang="en"/>
              <a:t>before next session!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Next session: Malware </a:t>
            </a:r>
            <a:r>
              <a:rPr lang="en"/>
              <a:t>👾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4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293" name="Google Shape;293;p42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What happens</a:t>
            </a:r>
            <a:r>
              <a:rPr lang="en"/>
              <a:t> when you enter a </a:t>
            </a:r>
            <a:r>
              <a:rPr b="1" lang="en"/>
              <a:t>url </a:t>
            </a:r>
            <a:r>
              <a:rPr lang="en"/>
              <a:t>like this one </a:t>
            </a:r>
            <a:r>
              <a:rPr lang="en"/>
              <a:t>into a </a:t>
            </a:r>
            <a:r>
              <a:rPr b="1" lang="en"/>
              <a:t>browser?</a:t>
            </a:r>
            <a:endParaRPr b="1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https://www.github.com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884825" y="2317200"/>
            <a:ext cx="3994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</a:t>
            </a:r>
            <a:endParaRPr/>
          </a:p>
        </p:txBody>
      </p:sp>
      <p:sp>
        <p:nvSpPr>
          <p:cNvPr id="299" name="Google Shape;299;p43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Routers</a:t>
            </a:r>
            <a:endParaRPr/>
          </a:p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Communicates between internet and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Directs incoming &amp; outgoing traffic in fastest possible 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Can provide network-level protection against cyberattacks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Operates on Network layer</a:t>
            </a:r>
            <a:endParaRPr/>
          </a:p>
        </p:txBody>
      </p:sp>
      <p:sp>
        <p:nvSpPr>
          <p:cNvPr id="306" name="Google Shape;306;p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4"/>
          <p:cNvPicPr preferRelativeResize="0"/>
          <p:nvPr/>
        </p:nvPicPr>
        <p:blipFill rotWithShape="1">
          <a:blip r:embed="rId3">
            <a:alphaModFix/>
          </a:blip>
          <a:srcRect b="0" l="44527" r="0" t="0"/>
          <a:stretch/>
        </p:blipFill>
        <p:spPr>
          <a:xfrm rot="4">
            <a:off x="4750341" y="2359199"/>
            <a:ext cx="2445909" cy="22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 b="0" l="0" r="55863" t="0"/>
          <a:stretch/>
        </p:blipFill>
        <p:spPr>
          <a:xfrm>
            <a:off x="2500468" y="2818486"/>
            <a:ext cx="1945998" cy="220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Switches</a:t>
            </a:r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Connects devices to create a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Uses packet switching to receive and forward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Operates on Data Link Layer</a:t>
            </a:r>
            <a:endParaRPr/>
          </a:p>
        </p:txBody>
      </p:sp>
      <p:sp>
        <p:nvSpPr>
          <p:cNvPr id="315" name="Google Shape;315;p4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b="0" l="1224" r="0" t="0"/>
          <a:stretch/>
        </p:blipFill>
        <p:spPr>
          <a:xfrm>
            <a:off x="539250" y="2751675"/>
            <a:ext cx="81666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 b="1812" l="1164" r="2570" t="1288"/>
          <a:stretch/>
        </p:blipFill>
        <p:spPr>
          <a:xfrm>
            <a:off x="2638475" y="599400"/>
            <a:ext cx="5480925" cy="4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Routers vs Switches</a:t>
            </a:r>
            <a:endParaRPr/>
          </a:p>
        </p:txBody>
      </p:sp>
      <p:sp>
        <p:nvSpPr>
          <p:cNvPr id="323" name="Google Shape;323;p4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